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11/8/2022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11/8/2022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CC5F-D04E-FA91-4838-24AA4B4997C9}"/>
              </a:ext>
            </a:extLst>
          </p:cNvPr>
          <p:cNvSpPr>
            <a:spLocks noGrp="1"/>
          </p:cNvSpPr>
          <p:nvPr>
            <p:ph type="ctrTitle"/>
          </p:nvPr>
        </p:nvSpPr>
        <p:spPr>
          <a:xfrm>
            <a:off x="680322" y="2543175"/>
            <a:ext cx="8144134" cy="1362075"/>
          </a:xfrm>
        </p:spPr>
        <p:txBody>
          <a:bodyPr/>
          <a:lstStyle/>
          <a:p>
            <a:r>
              <a:rPr lang="en-IN" sz="6000" b="1" dirty="0">
                <a:latin typeface="Times New Roman" panose="02020603050405020304" pitchFamily="18" charset="0"/>
                <a:cs typeface="Times New Roman" panose="02020603050405020304" pitchFamily="18" charset="0"/>
              </a:rPr>
              <a:t>FORM VALIDATION</a:t>
            </a:r>
          </a:p>
        </p:txBody>
      </p:sp>
      <p:sp>
        <p:nvSpPr>
          <p:cNvPr id="3" name="Subtitle 2">
            <a:extLst>
              <a:ext uri="{FF2B5EF4-FFF2-40B4-BE49-F238E27FC236}">
                <a16:creationId xmlns:a16="http://schemas.microsoft.com/office/drawing/2014/main" id="{7BC4FE7B-4983-F120-DE94-52126DF9E806}"/>
              </a:ext>
            </a:extLst>
          </p:cNvPr>
          <p:cNvSpPr>
            <a:spLocks noGrp="1"/>
          </p:cNvSpPr>
          <p:nvPr>
            <p:ph type="subTitle" idx="1"/>
          </p:nvPr>
        </p:nvSpPr>
        <p:spPr/>
        <p:txBody>
          <a:bodyPr>
            <a:normAutofit lnSpcReduction="10000"/>
          </a:bodyPr>
          <a:lstStyle/>
          <a:p>
            <a:r>
              <a:rPr lang="en-IN" dirty="0"/>
              <a:t>Presented By:</a:t>
            </a:r>
          </a:p>
          <a:p>
            <a:r>
              <a:rPr lang="en-IN" dirty="0"/>
              <a:t>Bijali Jayalakshmi Jayan</a:t>
            </a:r>
          </a:p>
          <a:p>
            <a:r>
              <a:rPr lang="en-IN" dirty="0"/>
              <a:t>S1 MSc CS</a:t>
            </a:r>
          </a:p>
        </p:txBody>
      </p:sp>
    </p:spTree>
    <p:extLst>
      <p:ext uri="{BB962C8B-B14F-4D97-AF65-F5344CB8AC3E}">
        <p14:creationId xmlns:p14="http://schemas.microsoft.com/office/powerpoint/2010/main" val="398294237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D0C13-EA9E-46CC-C69F-D70DA66363E4}"/>
              </a:ext>
            </a:extLst>
          </p:cNvPr>
          <p:cNvSpPr>
            <a:spLocks noGrp="1"/>
          </p:cNvSpPr>
          <p:nvPr>
            <p:ph type="title"/>
          </p:nvPr>
        </p:nvSpPr>
        <p:spPr/>
        <p:txBody>
          <a:bodyPr>
            <a:normAutofit/>
          </a:bodyPr>
          <a:lstStyle/>
          <a:p>
            <a:r>
              <a:rPr lang="en-IN" sz="6600" b="1" dirty="0">
                <a:latin typeface="Times New Roman" panose="02020603050405020304" pitchFamily="18" charset="0"/>
                <a:cs typeface="Times New Roman" panose="02020603050405020304" pitchFamily="18" charset="0"/>
              </a:rPr>
              <a:t>Checking for all Numbers</a:t>
            </a:r>
          </a:p>
        </p:txBody>
      </p:sp>
      <p:sp>
        <p:nvSpPr>
          <p:cNvPr id="3" name="Content Placeholder 2">
            <a:extLst>
              <a:ext uri="{FF2B5EF4-FFF2-40B4-BE49-F238E27FC236}">
                <a16:creationId xmlns:a16="http://schemas.microsoft.com/office/drawing/2014/main" id="{B00B245E-49E2-AAB0-557B-91C9A4019871}"/>
              </a:ext>
            </a:extLst>
          </p:cNvPr>
          <p:cNvSpPr>
            <a:spLocks noGrp="1"/>
          </p:cNvSpPr>
          <p:nvPr>
            <p:ph idx="1"/>
          </p:nvPr>
        </p:nvSpPr>
        <p:spPr>
          <a:xfrm>
            <a:off x="188537" y="2083324"/>
            <a:ext cx="12003464" cy="4774676"/>
          </a:xfrm>
        </p:spPr>
        <p:txBody>
          <a:bodyPr>
            <a:normAutofit fontScale="92500" lnSpcReduction="10000"/>
          </a:bodyPr>
          <a:lstStyle/>
          <a:p>
            <a:pPr algn="just">
              <a:lnSpc>
                <a:spcPct val="150000"/>
              </a:lnSpc>
            </a:pPr>
            <a:r>
              <a:rPr lang="en-IN" dirty="0">
                <a:latin typeface="Times New Roman" panose="02020603050405020304" pitchFamily="18" charset="0"/>
                <a:cs typeface="Times New Roman" panose="02020603050405020304" pitchFamily="18" charset="0"/>
              </a:rPr>
              <a:t>To get string contains only numbers (0-9) we use a </a:t>
            </a:r>
            <a:r>
              <a:rPr lang="en-IN" dirty="0" err="1">
                <a:latin typeface="Times New Roman" panose="02020603050405020304" pitchFamily="18" charset="0"/>
                <a:cs typeface="Times New Roman" panose="02020603050405020304" pitchFamily="18" charset="0"/>
              </a:rPr>
              <a:t>RegExp</a:t>
            </a:r>
            <a:r>
              <a:rPr lang="en-IN" dirty="0">
                <a:latin typeface="Times New Roman" panose="02020603050405020304" pitchFamily="18" charset="0"/>
                <a:cs typeface="Times New Roman" panose="02020603050405020304" pitchFamily="18" charset="0"/>
              </a:rPr>
              <a:t> (/^[0-9]+$/) which allows only numbers. Next, the match() method of the string object is used to match said </a:t>
            </a:r>
            <a:r>
              <a:rPr lang="en-IN" dirty="0" err="1">
                <a:latin typeface="Times New Roman" panose="02020603050405020304" pitchFamily="18" charset="0"/>
                <a:cs typeface="Times New Roman" panose="02020603050405020304" pitchFamily="18" charset="0"/>
              </a:rPr>
              <a:t>RegExp</a:t>
            </a:r>
            <a:r>
              <a:rPr lang="en-IN" dirty="0">
                <a:latin typeface="Times New Roman" panose="02020603050405020304" pitchFamily="18" charset="0"/>
                <a:cs typeface="Times New Roman" panose="02020603050405020304" pitchFamily="18" charset="0"/>
              </a:rPr>
              <a:t> against the input value.</a:t>
            </a:r>
          </a:p>
          <a:p>
            <a:pPr marL="0" indent="0" algn="just">
              <a:lnSpc>
                <a:spcPct val="150000"/>
              </a:lnSpc>
              <a:buNone/>
            </a:pPr>
            <a:r>
              <a:rPr lang="en-IN" dirty="0" err="1">
                <a:latin typeface="Times New Roman" panose="02020603050405020304" pitchFamily="18" charset="0"/>
                <a:cs typeface="Times New Roman" panose="02020603050405020304" pitchFamily="18" charset="0"/>
              </a:rPr>
              <a:t>fn</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allnumeriv</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inputtxt</a:t>
            </a: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a:latin typeface="Times New Roman" panose="02020603050405020304" pitchFamily="18" charset="0"/>
                <a:cs typeface="Times New Roman" panose="02020603050405020304" pitchFamily="18" charset="0"/>
              </a:rPr>
              <a:t>var numbers=/^[0-9]+$/;</a:t>
            </a:r>
          </a:p>
          <a:p>
            <a:pPr marL="0" indent="0" algn="just">
              <a:lnSpc>
                <a:spcPct val="150000"/>
              </a:lnSpc>
              <a:buNone/>
            </a:pPr>
            <a:r>
              <a:rPr lang="en-IN" dirty="0">
                <a:latin typeface="Times New Roman" panose="02020603050405020304" pitchFamily="18" charset="0"/>
                <a:cs typeface="Times New Roman" panose="02020603050405020304" pitchFamily="18" charset="0"/>
              </a:rPr>
              <a:t>if(</a:t>
            </a:r>
            <a:r>
              <a:rPr lang="en-IN" dirty="0" err="1">
                <a:latin typeface="Times New Roman" panose="02020603050405020304" pitchFamily="18" charset="0"/>
                <a:cs typeface="Times New Roman" panose="02020603050405020304" pitchFamily="18" charset="0"/>
              </a:rPr>
              <a:t>inputtxt.value.match</a:t>
            </a:r>
            <a:r>
              <a:rPr lang="en-IN" dirty="0">
                <a:latin typeface="Times New Roman" panose="02020603050405020304" pitchFamily="18" charset="0"/>
                <a:cs typeface="Times New Roman" panose="02020603050405020304" pitchFamily="18" charset="0"/>
              </a:rPr>
              <a:t>(numbers))</a:t>
            </a:r>
          </a:p>
          <a:p>
            <a:pPr marL="0" indent="0" algn="just">
              <a:lnSpc>
                <a:spcPct val="150000"/>
              </a:lnSpc>
              <a:buNone/>
            </a:pP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a:latin typeface="Times New Roman" panose="02020603050405020304" pitchFamily="18" charset="0"/>
                <a:cs typeface="Times New Roman" panose="02020603050405020304" pitchFamily="18" charset="0"/>
              </a:rPr>
              <a:t>alert(‘Ur registration number has accepted….’);</a:t>
            </a:r>
          </a:p>
          <a:p>
            <a:pPr marL="0" indent="0">
              <a:buNone/>
            </a:pPr>
            <a:endParaRPr lang="en-IN" dirty="0"/>
          </a:p>
        </p:txBody>
      </p:sp>
    </p:spTree>
    <p:extLst>
      <p:ext uri="{BB962C8B-B14F-4D97-AF65-F5344CB8AC3E}">
        <p14:creationId xmlns:p14="http://schemas.microsoft.com/office/powerpoint/2010/main" val="6511463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7BDA1-DE93-B9C4-C485-9A2DEEA53BA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30EA568-AE69-8EBA-380D-66C57B1A1207}"/>
              </a:ext>
            </a:extLst>
          </p:cNvPr>
          <p:cNvSpPr>
            <a:spLocks noGrp="1"/>
          </p:cNvSpPr>
          <p:nvPr>
            <p:ph idx="1"/>
          </p:nvPr>
        </p:nvSpPr>
        <p:spPr>
          <a:xfrm>
            <a:off x="311085" y="2186045"/>
            <a:ext cx="11510127" cy="4554120"/>
          </a:xfrm>
        </p:spPr>
        <p:txBody>
          <a:bodyPr>
            <a:normAutofit lnSpcReduction="10000"/>
          </a:bodyPr>
          <a:lstStyle/>
          <a:p>
            <a:pPr marL="0" indent="0" algn="just">
              <a:lnSpc>
                <a:spcPct val="100000"/>
              </a:lnSpc>
              <a:buNone/>
            </a:pPr>
            <a:r>
              <a:rPr lang="en-IN" dirty="0">
                <a:latin typeface="Times New Roman" panose="02020603050405020304" pitchFamily="18" charset="0"/>
                <a:cs typeface="Times New Roman" panose="02020603050405020304" pitchFamily="18" charset="0"/>
              </a:rPr>
              <a:t>doc.form1.text1.focus();</a:t>
            </a:r>
          </a:p>
          <a:p>
            <a:pPr marL="0" indent="0" algn="just">
              <a:lnSpc>
                <a:spcPct val="100000"/>
              </a:lnSpc>
              <a:buNone/>
            </a:pPr>
            <a:r>
              <a:rPr lang="en-IN" dirty="0">
                <a:latin typeface="Times New Roman" panose="02020603050405020304" pitchFamily="18" charset="0"/>
                <a:cs typeface="Times New Roman" panose="02020603050405020304" pitchFamily="18" charset="0"/>
              </a:rPr>
              <a:t>return true;</a:t>
            </a:r>
          </a:p>
          <a:p>
            <a:pPr marL="0" indent="0" algn="just">
              <a:lnSpc>
                <a:spcPct val="100000"/>
              </a:lnSpc>
              <a:buNone/>
            </a:pPr>
            <a:r>
              <a:rPr lang="en-IN" dirty="0">
                <a:latin typeface="Times New Roman" panose="02020603050405020304" pitchFamily="18" charset="0"/>
                <a:cs typeface="Times New Roman" panose="02020603050405020304" pitchFamily="18" charset="0"/>
              </a:rPr>
              <a:t>}</a:t>
            </a:r>
          </a:p>
          <a:p>
            <a:pPr marL="0" indent="0" algn="just">
              <a:lnSpc>
                <a:spcPct val="100000"/>
              </a:lnSpc>
              <a:buNone/>
            </a:pPr>
            <a:r>
              <a:rPr lang="en-IN" dirty="0">
                <a:latin typeface="Times New Roman" panose="02020603050405020304" pitchFamily="18" charset="0"/>
                <a:cs typeface="Times New Roman" panose="02020603050405020304" pitchFamily="18" charset="0"/>
              </a:rPr>
              <a:t>else</a:t>
            </a:r>
          </a:p>
          <a:p>
            <a:pPr marL="0" indent="0" algn="just">
              <a:lnSpc>
                <a:spcPct val="100000"/>
              </a:lnSpc>
              <a:buNone/>
            </a:pPr>
            <a:r>
              <a:rPr lang="en-IN" dirty="0">
                <a:latin typeface="Times New Roman" panose="02020603050405020304" pitchFamily="18" charset="0"/>
                <a:cs typeface="Times New Roman" panose="02020603050405020304" pitchFamily="18" charset="0"/>
              </a:rPr>
              <a:t>{</a:t>
            </a:r>
          </a:p>
          <a:p>
            <a:pPr marL="0" indent="0" algn="just">
              <a:lnSpc>
                <a:spcPct val="100000"/>
              </a:lnSpc>
              <a:buNone/>
            </a:pPr>
            <a:r>
              <a:rPr lang="en-IN" dirty="0">
                <a:latin typeface="Times New Roman" panose="02020603050405020304" pitchFamily="18" charset="0"/>
                <a:cs typeface="Times New Roman" panose="02020603050405020304" pitchFamily="18" charset="0"/>
              </a:rPr>
              <a:t>alert(‘</a:t>
            </a:r>
            <a:r>
              <a:rPr lang="en-IN" dirty="0" err="1">
                <a:latin typeface="Times New Roman" panose="02020603050405020304" pitchFamily="18" charset="0"/>
                <a:cs typeface="Times New Roman" panose="02020603050405020304" pitchFamily="18" charset="0"/>
              </a:rPr>
              <a:t>Plse</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i</a:t>
            </a:r>
            <a:r>
              <a:rPr lang="en-IN" dirty="0">
                <a:latin typeface="Times New Roman" panose="02020603050405020304" pitchFamily="18" charset="0"/>
                <a:cs typeface="Times New Roman" panose="02020603050405020304" pitchFamily="18" charset="0"/>
              </a:rPr>
              <a:t>/p numeric characters only’);</a:t>
            </a:r>
          </a:p>
          <a:p>
            <a:pPr marL="0" indent="0" algn="just">
              <a:lnSpc>
                <a:spcPct val="100000"/>
              </a:lnSpc>
              <a:buNone/>
            </a:pPr>
            <a:r>
              <a:rPr lang="en-IN" dirty="0">
                <a:latin typeface="Times New Roman" panose="02020603050405020304" pitchFamily="18" charset="0"/>
                <a:cs typeface="Times New Roman" panose="02020603050405020304" pitchFamily="18" charset="0"/>
              </a:rPr>
              <a:t>doc.form1.text1.focus();</a:t>
            </a:r>
          </a:p>
          <a:p>
            <a:pPr marL="0" indent="0" algn="just">
              <a:lnSpc>
                <a:spcPct val="100000"/>
              </a:lnSpc>
              <a:buNone/>
            </a:pPr>
            <a:r>
              <a:rPr lang="en-IN" dirty="0">
                <a:latin typeface="Times New Roman" panose="02020603050405020304" pitchFamily="18" charset="0"/>
                <a:cs typeface="Times New Roman" panose="02020603050405020304" pitchFamily="18" charset="0"/>
              </a:rPr>
              <a:t>return false;</a:t>
            </a:r>
          </a:p>
          <a:p>
            <a:pPr marL="0" indent="0" algn="just">
              <a:lnSpc>
                <a:spcPct val="100000"/>
              </a:lnSpc>
              <a:buNone/>
            </a:pPr>
            <a:r>
              <a:rPr lang="en-IN" dirty="0">
                <a:latin typeface="Times New Roman" panose="02020603050405020304" pitchFamily="18" charset="0"/>
                <a:cs typeface="Times New Roman" panose="02020603050405020304" pitchFamily="18" charset="0"/>
              </a:rPr>
              <a:t>}</a:t>
            </a:r>
          </a:p>
          <a:p>
            <a:pPr marL="0" indent="0" algn="just">
              <a:lnSpc>
                <a:spcPct val="100000"/>
              </a:lnSpc>
              <a:buNone/>
            </a:pPr>
            <a:r>
              <a:rPr lang="en-IN"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79050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D35A1-A63D-A5CF-880D-78423A8E4EDE}"/>
              </a:ext>
            </a:extLst>
          </p:cNvPr>
          <p:cNvSpPr>
            <a:spLocks noGrp="1"/>
          </p:cNvSpPr>
          <p:nvPr>
            <p:ph type="title"/>
          </p:nvPr>
        </p:nvSpPr>
        <p:spPr/>
        <p:txBody>
          <a:bodyPr>
            <a:normAutofit/>
          </a:bodyPr>
          <a:lstStyle/>
          <a:p>
            <a:r>
              <a:rPr lang="en-IN" sz="6600" b="1" dirty="0">
                <a:latin typeface="Times New Roman" panose="02020603050405020304" pitchFamily="18" charset="0"/>
                <a:cs typeface="Times New Roman" panose="02020603050405020304" pitchFamily="18" charset="0"/>
              </a:rPr>
              <a:t>Phone no. Validation</a:t>
            </a:r>
          </a:p>
        </p:txBody>
      </p:sp>
      <p:sp>
        <p:nvSpPr>
          <p:cNvPr id="3" name="Content Placeholder 2">
            <a:extLst>
              <a:ext uri="{FF2B5EF4-FFF2-40B4-BE49-F238E27FC236}">
                <a16:creationId xmlns:a16="http://schemas.microsoft.com/office/drawing/2014/main" id="{54203992-59FE-F6DE-679B-70D7D89A1446}"/>
              </a:ext>
            </a:extLst>
          </p:cNvPr>
          <p:cNvSpPr>
            <a:spLocks noGrp="1"/>
          </p:cNvSpPr>
          <p:nvPr>
            <p:ph idx="1"/>
          </p:nvPr>
        </p:nvSpPr>
        <p:spPr>
          <a:xfrm>
            <a:off x="150829" y="2045616"/>
            <a:ext cx="11887200" cy="4732256"/>
          </a:xfrm>
        </p:spPr>
        <p:txBody>
          <a:bodyPr/>
          <a:lstStyle/>
          <a:p>
            <a:pPr algn="just">
              <a:lnSpc>
                <a:spcPct val="150000"/>
              </a:lnSpc>
            </a:pPr>
            <a:r>
              <a:rPr lang="en-IN" dirty="0">
                <a:latin typeface="Times New Roman" panose="02020603050405020304" pitchFamily="18" charset="0"/>
                <a:cs typeface="Times New Roman" panose="02020603050405020304" pitchFamily="18" charset="0"/>
              </a:rPr>
              <a:t>We validate a phone number of 10 digits with no comma, no spaces, no punctuations and there will be no + sign in front the number. Simply the validation will remove all non digits and permit only phone numbers with 10 digits.</a:t>
            </a:r>
          </a:p>
          <a:p>
            <a:pPr algn="just">
              <a:lnSpc>
                <a:spcPct val="150000"/>
              </a:lnSpc>
            </a:pPr>
            <a:r>
              <a:rPr lang="en-IN" dirty="0" err="1">
                <a:latin typeface="Times New Roman" panose="02020603050405020304" pitchFamily="18" charset="0"/>
                <a:cs typeface="Times New Roman" panose="02020603050405020304" pitchFamily="18" charset="0"/>
              </a:rPr>
              <a:t>Eg</a:t>
            </a: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err="1">
                <a:latin typeface="Times New Roman" panose="02020603050405020304" pitchFamily="18" charset="0"/>
                <a:cs typeface="Times New Roman" panose="02020603050405020304" pitchFamily="18" charset="0"/>
              </a:rPr>
              <a:t>fn</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phonenumber</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inputtxt</a:t>
            </a: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dirty="0">
                <a:latin typeface="Times New Roman" panose="02020603050405020304" pitchFamily="18" charset="0"/>
                <a:cs typeface="Times New Roman" panose="02020603050405020304" pitchFamily="18" charset="0"/>
              </a:rPr>
              <a:t>var </a:t>
            </a:r>
            <a:r>
              <a:rPr lang="en-IN" dirty="0" err="1">
                <a:latin typeface="Times New Roman" panose="02020603050405020304" pitchFamily="18" charset="0"/>
                <a:cs typeface="Times New Roman" panose="02020603050405020304" pitchFamily="18" charset="0"/>
              </a:rPr>
              <a:t>phoneno</a:t>
            </a:r>
            <a:r>
              <a:rPr lang="en-IN" dirty="0">
                <a:latin typeface="Times New Roman" panose="02020603050405020304" pitchFamily="18" charset="0"/>
                <a:cs typeface="Times New Roman" panose="02020603050405020304" pitchFamily="18" charset="0"/>
              </a:rPr>
              <a:t>=/^\d{10}$/;</a:t>
            </a:r>
          </a:p>
          <a:p>
            <a:pPr marL="0" indent="0" algn="just">
              <a:lnSpc>
                <a:spcPct val="150000"/>
              </a:lnSpc>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89039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9B11B-027B-4BEB-FB3B-66D2204632E5}"/>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E4D37D48-36B9-419C-8855-42584C7FEBE1}"/>
              </a:ext>
            </a:extLst>
          </p:cNvPr>
          <p:cNvSpPr>
            <a:spLocks noGrp="1"/>
          </p:cNvSpPr>
          <p:nvPr>
            <p:ph idx="1"/>
          </p:nvPr>
        </p:nvSpPr>
        <p:spPr>
          <a:xfrm>
            <a:off x="680321" y="2158738"/>
            <a:ext cx="11018343" cy="4699262"/>
          </a:xfrm>
        </p:spPr>
        <p:txBody>
          <a:bodyPr>
            <a:noAutofit/>
          </a:bodyPr>
          <a:lstStyle/>
          <a:p>
            <a:pPr marL="0" indent="0" algn="just">
              <a:lnSpc>
                <a:spcPct val="110000"/>
              </a:lnSpc>
              <a:buNone/>
            </a:pPr>
            <a:r>
              <a:rPr lang="en-IN" dirty="0">
                <a:latin typeface="Times New Roman" panose="02020603050405020304" pitchFamily="18" charset="0"/>
                <a:cs typeface="Times New Roman" panose="02020603050405020304" pitchFamily="18" charset="0"/>
              </a:rPr>
              <a:t>if(</a:t>
            </a:r>
            <a:r>
              <a:rPr lang="en-IN" dirty="0" err="1">
                <a:latin typeface="Times New Roman" panose="02020603050405020304" pitchFamily="18" charset="0"/>
                <a:cs typeface="Times New Roman" panose="02020603050405020304" pitchFamily="18" charset="0"/>
              </a:rPr>
              <a:t>inputtxt.value.match</a:t>
            </a:r>
            <a:r>
              <a:rPr lang="en-IN" dirty="0">
                <a:latin typeface="Times New Roman" panose="02020603050405020304" pitchFamily="18" charset="0"/>
                <a:cs typeface="Times New Roman" panose="02020603050405020304" pitchFamily="18" charset="0"/>
              </a:rPr>
              <a:t>(</a:t>
            </a:r>
            <a:r>
              <a:rPr lang="en-IN">
                <a:latin typeface="Times New Roman" panose="02020603050405020304" pitchFamily="18" charset="0"/>
                <a:cs typeface="Times New Roman" panose="02020603050405020304" pitchFamily="18" charset="0"/>
              </a:rPr>
              <a:t>phoneno</a:t>
            </a:r>
            <a:r>
              <a:rPr lang="en-IN" dirty="0">
                <a:latin typeface="Times New Roman" panose="02020603050405020304" pitchFamily="18" charset="0"/>
                <a:cs typeface="Times New Roman" panose="02020603050405020304" pitchFamily="18" charset="0"/>
              </a:rPr>
              <a:t>))</a:t>
            </a:r>
          </a:p>
          <a:p>
            <a:pPr marL="0" indent="0" algn="just">
              <a:lnSpc>
                <a:spcPct val="110000"/>
              </a:lnSpc>
              <a:buNone/>
            </a:pPr>
            <a:r>
              <a:rPr lang="en-IN" dirty="0">
                <a:latin typeface="Times New Roman" panose="02020603050405020304" pitchFamily="18" charset="0"/>
                <a:cs typeface="Times New Roman" panose="02020603050405020304" pitchFamily="18" charset="0"/>
              </a:rPr>
              <a:t>{</a:t>
            </a:r>
          </a:p>
          <a:p>
            <a:pPr marL="0" indent="0" algn="just">
              <a:lnSpc>
                <a:spcPct val="110000"/>
              </a:lnSpc>
              <a:buNone/>
            </a:pPr>
            <a:r>
              <a:rPr lang="en-IN" dirty="0">
                <a:latin typeface="Times New Roman" panose="02020603050405020304" pitchFamily="18" charset="0"/>
                <a:cs typeface="Times New Roman" panose="02020603050405020304" pitchFamily="18" charset="0"/>
              </a:rPr>
              <a:t>return true;</a:t>
            </a:r>
          </a:p>
          <a:p>
            <a:pPr marL="0" indent="0" algn="just">
              <a:lnSpc>
                <a:spcPct val="110000"/>
              </a:lnSpc>
              <a:buNone/>
            </a:pPr>
            <a:r>
              <a:rPr lang="en-IN" dirty="0">
                <a:latin typeface="Times New Roman" panose="02020603050405020304" pitchFamily="18" charset="0"/>
                <a:cs typeface="Times New Roman" panose="02020603050405020304" pitchFamily="18" charset="0"/>
              </a:rPr>
              <a:t>}</a:t>
            </a:r>
          </a:p>
          <a:p>
            <a:pPr marL="0" indent="0" algn="just">
              <a:lnSpc>
                <a:spcPct val="110000"/>
              </a:lnSpc>
              <a:buNone/>
            </a:pPr>
            <a:r>
              <a:rPr lang="en-IN" dirty="0">
                <a:latin typeface="Times New Roman" panose="02020603050405020304" pitchFamily="18" charset="0"/>
                <a:cs typeface="Times New Roman" panose="02020603050405020304" pitchFamily="18" charset="0"/>
              </a:rPr>
              <a:t>else</a:t>
            </a:r>
          </a:p>
          <a:p>
            <a:pPr marL="0" indent="0" algn="just">
              <a:lnSpc>
                <a:spcPct val="110000"/>
              </a:lnSpc>
              <a:buNone/>
            </a:pPr>
            <a:r>
              <a:rPr lang="en-IN" dirty="0">
                <a:latin typeface="Times New Roman" panose="02020603050405020304" pitchFamily="18" charset="0"/>
                <a:cs typeface="Times New Roman" panose="02020603050405020304" pitchFamily="18" charset="0"/>
              </a:rPr>
              <a:t>{</a:t>
            </a:r>
          </a:p>
          <a:p>
            <a:pPr marL="0" indent="0" algn="just">
              <a:lnSpc>
                <a:spcPct val="110000"/>
              </a:lnSpc>
              <a:buNone/>
            </a:pPr>
            <a:r>
              <a:rPr lang="en-IN" dirty="0">
                <a:latin typeface="Times New Roman" panose="02020603050405020304" pitchFamily="18" charset="0"/>
                <a:cs typeface="Times New Roman" panose="02020603050405020304" pitchFamily="18" charset="0"/>
              </a:rPr>
              <a:t>alert(“message”);</a:t>
            </a:r>
          </a:p>
          <a:p>
            <a:pPr marL="0" indent="0" algn="just">
              <a:lnSpc>
                <a:spcPct val="110000"/>
              </a:lnSpc>
              <a:buNone/>
            </a:pPr>
            <a:r>
              <a:rPr lang="en-IN" dirty="0">
                <a:latin typeface="Times New Roman" panose="02020603050405020304" pitchFamily="18" charset="0"/>
                <a:cs typeface="Times New Roman" panose="02020603050405020304" pitchFamily="18" charset="0"/>
              </a:rPr>
              <a:t>return false;</a:t>
            </a:r>
          </a:p>
          <a:p>
            <a:pPr marL="0" indent="0" algn="just">
              <a:lnSpc>
                <a:spcPct val="110000"/>
              </a:lnSpc>
              <a:buNone/>
            </a:pPr>
            <a:r>
              <a:rPr lang="en-IN" dirty="0">
                <a:latin typeface="Times New Roman" panose="02020603050405020304" pitchFamily="18" charset="0"/>
                <a:cs typeface="Times New Roman" panose="02020603050405020304" pitchFamily="18" charset="0"/>
              </a:rPr>
              <a:t>} }</a:t>
            </a:r>
          </a:p>
          <a:p>
            <a:pPr marL="0" indent="0" algn="just">
              <a:lnSpc>
                <a:spcPct val="110000"/>
              </a:lnSpc>
              <a:buNone/>
            </a:pPr>
            <a:r>
              <a:rPr lang="en-IN"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096645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3A42C-E6FE-DF61-5310-448143CEF498}"/>
              </a:ext>
            </a:extLst>
          </p:cNvPr>
          <p:cNvSpPr>
            <a:spLocks noGrp="1"/>
          </p:cNvSpPr>
          <p:nvPr>
            <p:ph type="title"/>
          </p:nvPr>
        </p:nvSpPr>
        <p:spPr/>
        <p:txBody>
          <a:bodyPr/>
          <a:lstStyle/>
          <a:p>
            <a:r>
              <a:rPr lang="en-IN" dirty="0"/>
              <a:t>Email Validation</a:t>
            </a:r>
          </a:p>
        </p:txBody>
      </p:sp>
      <p:sp>
        <p:nvSpPr>
          <p:cNvPr id="3" name="Content Placeholder 2">
            <a:extLst>
              <a:ext uri="{FF2B5EF4-FFF2-40B4-BE49-F238E27FC236}">
                <a16:creationId xmlns:a16="http://schemas.microsoft.com/office/drawing/2014/main" id="{E7645B8D-5D71-7F76-CFD5-10AF3AF3E0BD}"/>
              </a:ext>
            </a:extLst>
          </p:cNvPr>
          <p:cNvSpPr>
            <a:spLocks noGrp="1"/>
          </p:cNvSpPr>
          <p:nvPr>
            <p:ph idx="1"/>
          </p:nvPr>
        </p:nvSpPr>
        <p:spPr>
          <a:xfrm>
            <a:off x="131975" y="2083324"/>
            <a:ext cx="11821213" cy="4572000"/>
          </a:xfrm>
        </p:spPr>
        <p:txBody>
          <a:bodyPr/>
          <a:lstStyle/>
          <a:p>
            <a:pPr marL="0" indent="0">
              <a:buNone/>
            </a:pPr>
            <a:r>
              <a:rPr lang="en-IN" dirty="0" err="1"/>
              <a:t>fn</a:t>
            </a:r>
            <a:r>
              <a:rPr lang="en-IN" dirty="0"/>
              <a:t> </a:t>
            </a:r>
            <a:r>
              <a:rPr lang="en-IN" dirty="0" err="1"/>
              <a:t>ValidateEmail</a:t>
            </a:r>
            <a:r>
              <a:rPr lang="en-IN" dirty="0"/>
              <a:t>(mail)</a:t>
            </a:r>
          </a:p>
          <a:p>
            <a:pPr marL="0" indent="0">
              <a:buNone/>
            </a:pPr>
            <a:r>
              <a:rPr lang="en-IN" dirty="0"/>
              <a:t>{</a:t>
            </a:r>
          </a:p>
          <a:p>
            <a:pPr marL="0" indent="0">
              <a:buNone/>
            </a:pPr>
            <a:r>
              <a:rPr lang="en-IN" dirty="0"/>
              <a:t>if(/^\w+([\.-]?\w+)*@\w+([\.-]?\w+)*(\.\w{2,3})+$/.test(myForm.emailAddr.value))</a:t>
            </a:r>
          </a:p>
          <a:p>
            <a:pPr marL="0" indent="0">
              <a:buNone/>
            </a:pPr>
            <a:r>
              <a:rPr lang="en-IN" dirty="0"/>
              <a:t>{</a:t>
            </a:r>
          </a:p>
          <a:p>
            <a:pPr marL="0" indent="0">
              <a:buNone/>
            </a:pPr>
            <a:r>
              <a:rPr lang="en-IN" dirty="0"/>
              <a:t>return (true)</a:t>
            </a:r>
          </a:p>
          <a:p>
            <a:pPr marL="0" indent="0">
              <a:buNone/>
            </a:pPr>
            <a:r>
              <a:rPr lang="en-IN" dirty="0"/>
              <a:t>}</a:t>
            </a:r>
          </a:p>
          <a:p>
            <a:pPr marL="0" indent="0">
              <a:buNone/>
            </a:pPr>
            <a:r>
              <a:rPr lang="en-IN" dirty="0"/>
              <a:t>alert(“U have entered an invalid email address!”);</a:t>
            </a:r>
          </a:p>
          <a:p>
            <a:pPr marL="0" indent="0">
              <a:buNone/>
            </a:pPr>
            <a:r>
              <a:rPr lang="en-IN" dirty="0"/>
              <a:t>return false</a:t>
            </a:r>
          </a:p>
          <a:p>
            <a:pPr marL="0" indent="0">
              <a:buNone/>
            </a:pPr>
            <a:r>
              <a:rPr lang="en-IN" dirty="0"/>
              <a:t>}</a:t>
            </a:r>
          </a:p>
        </p:txBody>
      </p:sp>
    </p:spTree>
    <p:extLst>
      <p:ext uri="{BB962C8B-B14F-4D97-AF65-F5344CB8AC3E}">
        <p14:creationId xmlns:p14="http://schemas.microsoft.com/office/powerpoint/2010/main" val="3077059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origami"/>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AF34A-242C-79D3-8DDF-B5332705E027}"/>
              </a:ext>
            </a:extLst>
          </p:cNvPr>
          <p:cNvSpPr>
            <a:spLocks noGrp="1"/>
          </p:cNvSpPr>
          <p:nvPr>
            <p:ph type="title"/>
          </p:nvPr>
        </p:nvSpPr>
        <p:spPr>
          <a:xfrm>
            <a:off x="2168165" y="753228"/>
            <a:ext cx="8126017" cy="1080938"/>
          </a:xfrm>
        </p:spPr>
        <p:txBody>
          <a:bodyPr>
            <a:noAutofit/>
          </a:bodyPr>
          <a:lstStyle/>
          <a:p>
            <a:r>
              <a:rPr lang="en-IN" sz="9600" dirty="0">
                <a:latin typeface="Gill Sans Ultra Bold" panose="020B0A02020104020203" pitchFamily="34" charset="0"/>
              </a:rPr>
              <a:t>END</a:t>
            </a:r>
          </a:p>
        </p:txBody>
      </p:sp>
      <p:sp>
        <p:nvSpPr>
          <p:cNvPr id="3" name="Content Placeholder 2">
            <a:extLst>
              <a:ext uri="{FF2B5EF4-FFF2-40B4-BE49-F238E27FC236}">
                <a16:creationId xmlns:a16="http://schemas.microsoft.com/office/drawing/2014/main" id="{D03A0F5E-433A-795A-E1B4-A7F049BECFEC}"/>
              </a:ext>
            </a:extLst>
          </p:cNvPr>
          <p:cNvSpPr>
            <a:spLocks noGrp="1"/>
          </p:cNvSpPr>
          <p:nvPr>
            <p:ph idx="1"/>
          </p:nvPr>
        </p:nvSpPr>
        <p:spPr>
          <a:xfrm>
            <a:off x="226243" y="2036190"/>
            <a:ext cx="11717518" cy="4958499"/>
          </a:xfrm>
        </p:spPr>
        <p:txBody>
          <a:bodyPr/>
          <a:lstStyle/>
          <a:p>
            <a:pPr marL="0" indent="0">
              <a:buNone/>
            </a:pPr>
            <a:r>
              <a:rPr lang="en-IN" dirty="0"/>
              <a:t>End</a:t>
            </a:r>
          </a:p>
        </p:txBody>
      </p:sp>
      <p:sp>
        <p:nvSpPr>
          <p:cNvPr id="4" name="Title 1">
            <a:extLst>
              <a:ext uri="{FF2B5EF4-FFF2-40B4-BE49-F238E27FC236}">
                <a16:creationId xmlns:a16="http://schemas.microsoft.com/office/drawing/2014/main" id="{8E09B756-017F-DCF8-4C2E-B1C40B688255}"/>
              </a:ext>
            </a:extLst>
          </p:cNvPr>
          <p:cNvSpPr txBox="1">
            <a:spLocks/>
          </p:cNvSpPr>
          <p:nvPr/>
        </p:nvSpPr>
        <p:spPr>
          <a:xfrm>
            <a:off x="2581275" y="753228"/>
            <a:ext cx="7712907" cy="10809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endParaRPr lang="en-IN" sz="9600" b="1" dirty="0">
              <a:latin typeface="Broadway" panose="04040905080B02020502" pitchFamily="82" charset="0"/>
            </a:endParaRPr>
          </a:p>
        </p:txBody>
      </p:sp>
      <p:pic>
        <p:nvPicPr>
          <p:cNvPr id="5" name="Content Placeholder 6">
            <a:extLst>
              <a:ext uri="{FF2B5EF4-FFF2-40B4-BE49-F238E27FC236}">
                <a16:creationId xmlns:a16="http://schemas.microsoft.com/office/drawing/2014/main" id="{CD98E294-D784-6BE4-6E9A-5811AE87916D}"/>
              </a:ext>
            </a:extLst>
          </p:cNvPr>
          <p:cNvPicPr>
            <a:picLocks noChangeAspect="1"/>
          </p:cNvPicPr>
          <p:nvPr/>
        </p:nvPicPr>
        <p:blipFill>
          <a:blip r:embed="rId2"/>
          <a:stretch>
            <a:fillRect/>
          </a:stretch>
        </p:blipFill>
        <p:spPr bwMode="auto">
          <a:xfrm>
            <a:off x="1866507" y="2200648"/>
            <a:ext cx="7720553" cy="4347757"/>
          </a:xfrm>
          <a:prstGeom prst="rect">
            <a:avLst/>
          </a:prstGeom>
          <a:noFill/>
          <a:extLst>
            <a:ext uri="{909E8E84-426E-40DD-AFC4-6F175D3DCCD1}">
              <a14:hiddenFill xmlns:a14="http://schemas.microsoft.com/office/drawing/2010/main">
                <a:solidFill>
                  <a:srgbClr val="FFFFFF"/>
                </a:solidFill>
              </a14:hiddenFill>
            </a:ext>
          </a:extLst>
        </p:spPr>
      </p:pic>
      <p:sp>
        <p:nvSpPr>
          <p:cNvPr id="6" name="Smiley Face 5">
            <a:extLst>
              <a:ext uri="{FF2B5EF4-FFF2-40B4-BE49-F238E27FC236}">
                <a16:creationId xmlns:a16="http://schemas.microsoft.com/office/drawing/2014/main" id="{D5653419-D94E-803C-5F1E-8D53D4414FD2}"/>
              </a:ext>
            </a:extLst>
          </p:cNvPr>
          <p:cNvSpPr/>
          <p:nvPr/>
        </p:nvSpPr>
        <p:spPr>
          <a:xfrm>
            <a:off x="11001375" y="819903"/>
            <a:ext cx="876300" cy="942222"/>
          </a:xfrm>
          <a:prstGeom prst="smileyFace">
            <a:avLst>
              <a:gd name="adj" fmla="val 4653"/>
            </a:avLst>
          </a:prstGeom>
          <a:solidFill>
            <a:schemeClr val="bg1"/>
          </a:solidFill>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92777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DC6D8-DFD9-914E-592F-8729EA39D190}"/>
              </a:ext>
            </a:extLst>
          </p:cNvPr>
          <p:cNvSpPr>
            <a:spLocks noGrp="1"/>
          </p:cNvSpPr>
          <p:nvPr>
            <p:ph type="title"/>
          </p:nvPr>
        </p:nvSpPr>
        <p:spPr/>
        <p:txBody>
          <a:bodyPr>
            <a:noAutofit/>
          </a:bodyPr>
          <a:lstStyle/>
          <a:p>
            <a:r>
              <a:rPr lang="en-IN" sz="9600"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02283261-2867-61F3-0DD7-271F36D88C62}"/>
              </a:ext>
            </a:extLst>
          </p:cNvPr>
          <p:cNvSpPr>
            <a:spLocks noGrp="1"/>
          </p:cNvSpPr>
          <p:nvPr>
            <p:ph idx="1"/>
          </p:nvPr>
        </p:nvSpPr>
        <p:spPr>
          <a:xfrm>
            <a:off x="180974" y="2057399"/>
            <a:ext cx="11839575" cy="4800601"/>
          </a:xfrm>
        </p:spPr>
        <p:txBody>
          <a:bodyPr>
            <a:noAutofit/>
          </a:bodyPr>
          <a:lstStyle/>
          <a:p>
            <a:pPr algn="just">
              <a:lnSpc>
                <a:spcPct val="100000"/>
              </a:lnSpc>
            </a:pPr>
            <a:r>
              <a:rPr lang="en-IN" sz="2800" dirty="0">
                <a:latin typeface="Times New Roman" panose="02020603050405020304" pitchFamily="18" charset="0"/>
                <a:cs typeface="Times New Roman" panose="02020603050405020304" pitchFamily="18" charset="0"/>
              </a:rPr>
              <a:t>In our daily life we were used several application forms.</a:t>
            </a:r>
          </a:p>
          <a:p>
            <a:pPr algn="just">
              <a:lnSpc>
                <a:spcPct val="100000"/>
              </a:lnSpc>
            </a:pPr>
            <a:r>
              <a:rPr lang="en-IN" sz="2800" dirty="0">
                <a:latin typeface="Times New Roman" panose="02020603050405020304" pitchFamily="18" charset="0"/>
                <a:cs typeface="Times New Roman" panose="02020603050405020304" pitchFamily="18" charset="0"/>
              </a:rPr>
              <a:t>Different forms may have different fields.</a:t>
            </a:r>
          </a:p>
          <a:p>
            <a:pPr algn="just">
              <a:lnSpc>
                <a:spcPct val="100000"/>
              </a:lnSpc>
            </a:pPr>
            <a:r>
              <a:rPr lang="en-IN" sz="2800" dirty="0">
                <a:latin typeface="Times New Roman" panose="02020603050405020304" pitchFamily="18" charset="0"/>
                <a:cs typeface="Times New Roman" panose="02020603050405020304" pitchFamily="18" charset="0"/>
              </a:rPr>
              <a:t>Consider an real life example of a student registration form of our college.</a:t>
            </a:r>
          </a:p>
          <a:p>
            <a:pPr algn="just">
              <a:lnSpc>
                <a:spcPct val="100000"/>
              </a:lnSpc>
            </a:pPr>
            <a:r>
              <a:rPr lang="en-IN" sz="2800" dirty="0">
                <a:latin typeface="Times New Roman" panose="02020603050405020304" pitchFamily="18" charset="0"/>
                <a:cs typeface="Times New Roman" panose="02020603050405020304" pitchFamily="18" charset="0"/>
              </a:rPr>
              <a:t>It may have different fields like name, parents name, location, gender, phone number, qualification, degree marks etc…</a:t>
            </a:r>
          </a:p>
          <a:p>
            <a:pPr algn="just">
              <a:lnSpc>
                <a:spcPct val="100000"/>
              </a:lnSpc>
            </a:pPr>
            <a:r>
              <a:rPr lang="en-IN" sz="2800" dirty="0">
                <a:latin typeface="Times New Roman" panose="02020603050405020304" pitchFamily="18" charset="0"/>
                <a:cs typeface="Times New Roman" panose="02020603050405020304" pitchFamily="18" charset="0"/>
              </a:rPr>
              <a:t>In this form each fields may be different. For example, name is a field which usually requires a single line to complete. But in case of an address field it may take four or five lines to complete. Gender field may look like checkbox with male, female and there will be an option to Tick the correct option.</a:t>
            </a:r>
          </a:p>
        </p:txBody>
      </p:sp>
    </p:spTree>
    <p:extLst>
      <p:ext uri="{BB962C8B-B14F-4D97-AF65-F5344CB8AC3E}">
        <p14:creationId xmlns:p14="http://schemas.microsoft.com/office/powerpoint/2010/main" val="4252537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1046B-D2B1-049A-3196-967AFA700BAB}"/>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1B597DEC-2FDF-15BE-6B6E-65CEA39AF70C}"/>
              </a:ext>
            </a:extLst>
          </p:cNvPr>
          <p:cNvSpPr>
            <a:spLocks noGrp="1"/>
          </p:cNvSpPr>
          <p:nvPr>
            <p:ph idx="1"/>
          </p:nvPr>
        </p:nvSpPr>
        <p:spPr>
          <a:xfrm>
            <a:off x="171451" y="2124074"/>
            <a:ext cx="11734800" cy="4543425"/>
          </a:xfrm>
        </p:spPr>
        <p:txBody>
          <a:bodyPr>
            <a:normAutofit/>
          </a:bodyPr>
          <a:lstStyle/>
          <a:p>
            <a:pPr algn="just">
              <a:lnSpc>
                <a:spcPct val="150000"/>
              </a:lnSpc>
            </a:pPr>
            <a:r>
              <a:rPr lang="en-IN" dirty="0">
                <a:latin typeface="Times New Roman" panose="02020603050405020304" pitchFamily="18" charset="0"/>
                <a:cs typeface="Times New Roman" panose="02020603050405020304" pitchFamily="18" charset="0"/>
              </a:rPr>
              <a:t>In case you didn’t provide information in the format specified by the form field or leave it empty, the message will appear and form cannot be submitted until you get it right. </a:t>
            </a:r>
          </a:p>
          <a:p>
            <a:pPr algn="just">
              <a:lnSpc>
                <a:spcPct val="150000"/>
              </a:lnSpc>
            </a:pPr>
            <a:r>
              <a:rPr lang="en-IN" dirty="0">
                <a:latin typeface="Times New Roman" panose="02020603050405020304" pitchFamily="18" charset="0"/>
                <a:cs typeface="Times New Roman" panose="02020603050405020304" pitchFamily="18" charset="0"/>
              </a:rPr>
              <a:t>This is done using a java script program on the client side, the JS uses “</a:t>
            </a:r>
            <a:r>
              <a:rPr lang="en-IN" b="1" dirty="0">
                <a:latin typeface="Times New Roman" panose="02020603050405020304" pitchFamily="18" charset="0"/>
                <a:cs typeface="Times New Roman" panose="02020603050405020304" pitchFamily="18" charset="0"/>
              </a:rPr>
              <a:t>Regular Expression</a:t>
            </a:r>
            <a:r>
              <a:rPr lang="en-IN" dirty="0">
                <a:latin typeface="Times New Roman" panose="02020603050405020304" pitchFamily="18" charset="0"/>
                <a:cs typeface="Times New Roman" panose="02020603050405020304" pitchFamily="18" charset="0"/>
              </a:rPr>
              <a:t>” pattern to test the </a:t>
            </a:r>
            <a:r>
              <a:rPr lang="en-IN" dirty="0" err="1">
                <a:latin typeface="Times New Roman" panose="02020603050405020304" pitchFamily="18" charset="0"/>
                <a:cs typeface="Times New Roman" panose="02020603050405020304" pitchFamily="18" charset="0"/>
              </a:rPr>
              <a:t>i</a:t>
            </a:r>
            <a:r>
              <a:rPr lang="en-IN" dirty="0">
                <a:latin typeface="Times New Roman" panose="02020603050405020304" pitchFamily="18" charset="0"/>
                <a:cs typeface="Times New Roman" panose="02020603050405020304" pitchFamily="18" charset="0"/>
              </a:rPr>
              <a:t>/p of each form field.</a:t>
            </a:r>
          </a:p>
          <a:p>
            <a:pPr algn="just">
              <a:lnSpc>
                <a:spcPct val="150000"/>
              </a:lnSpc>
            </a:pPr>
            <a:r>
              <a:rPr lang="en-IN" dirty="0">
                <a:latin typeface="Times New Roman" panose="02020603050405020304" pitchFamily="18" charset="0"/>
                <a:cs typeface="Times New Roman" panose="02020603050405020304" pitchFamily="18" charset="0"/>
              </a:rPr>
              <a:t>Forms are used in webpages for the user to enter their required details that are further send it to the server for processing. </a:t>
            </a:r>
          </a:p>
          <a:p>
            <a:pPr algn="just">
              <a:lnSpc>
                <a:spcPct val="150000"/>
              </a:lnSpc>
            </a:pPr>
            <a:r>
              <a:rPr lang="en-IN" dirty="0">
                <a:latin typeface="Times New Roman" panose="02020603050405020304" pitchFamily="18" charset="0"/>
                <a:cs typeface="Times New Roman" panose="02020603050405020304" pitchFamily="18" charset="0"/>
              </a:rPr>
              <a:t>A form is also called </a:t>
            </a:r>
            <a:r>
              <a:rPr lang="en-IN" b="1" dirty="0">
                <a:latin typeface="Times New Roman" panose="02020603050405020304" pitchFamily="18" charset="0"/>
                <a:cs typeface="Times New Roman" panose="02020603050405020304" pitchFamily="18" charset="0"/>
              </a:rPr>
              <a:t>WEB FORM </a:t>
            </a:r>
            <a:r>
              <a:rPr lang="en-IN" dirty="0">
                <a:latin typeface="Times New Roman" panose="02020603050405020304" pitchFamily="18" charset="0"/>
                <a:cs typeface="Times New Roman" panose="02020603050405020304" pitchFamily="18" charset="0"/>
              </a:rPr>
              <a:t>or </a:t>
            </a:r>
            <a:r>
              <a:rPr lang="en-IN" b="1" dirty="0">
                <a:latin typeface="Times New Roman" panose="02020603050405020304" pitchFamily="18" charset="0"/>
                <a:cs typeface="Times New Roman" panose="02020603050405020304" pitchFamily="18" charset="0"/>
              </a:rPr>
              <a:t>HTML FORM</a:t>
            </a:r>
            <a:endParaRPr lang="en-IN" dirty="0"/>
          </a:p>
        </p:txBody>
      </p:sp>
    </p:spTree>
    <p:extLst>
      <p:ext uri="{BB962C8B-B14F-4D97-AF65-F5344CB8AC3E}">
        <p14:creationId xmlns:p14="http://schemas.microsoft.com/office/powerpoint/2010/main" val="1486956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33657-454F-5D50-5C19-15E43B75CE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6CB9956-A8BE-5D6B-9733-C023CC3E4271}"/>
              </a:ext>
            </a:extLst>
          </p:cNvPr>
          <p:cNvSpPr>
            <a:spLocks noGrp="1"/>
          </p:cNvSpPr>
          <p:nvPr>
            <p:ph idx="1"/>
          </p:nvPr>
        </p:nvSpPr>
        <p:spPr>
          <a:xfrm>
            <a:off x="76201" y="2000250"/>
            <a:ext cx="12020550" cy="4743450"/>
          </a:xfrm>
        </p:spPr>
        <p:txBody>
          <a:bodyPr>
            <a:normAutofit fontScale="92500"/>
          </a:bodyPr>
          <a:lstStyle/>
          <a:p>
            <a:pPr algn="just">
              <a:lnSpc>
                <a:spcPct val="150000"/>
              </a:lnSpc>
            </a:pPr>
            <a:r>
              <a:rPr lang="en-IN" sz="3000" dirty="0">
                <a:latin typeface="Times New Roman" panose="02020603050405020304" pitchFamily="18" charset="0"/>
                <a:cs typeface="Times New Roman" panose="02020603050405020304" pitchFamily="18" charset="0"/>
              </a:rPr>
              <a:t>Form Validation is the process of making sure that data supplied by the user using a form, meets the criteria set for collecting data from the user. It checks all necessary validations for data.</a:t>
            </a:r>
          </a:p>
          <a:p>
            <a:pPr algn="just">
              <a:lnSpc>
                <a:spcPct val="150000"/>
              </a:lnSpc>
            </a:pPr>
            <a:r>
              <a:rPr lang="en-IN" sz="3000" dirty="0">
                <a:latin typeface="Times New Roman" panose="02020603050405020304" pitchFamily="18" charset="0"/>
                <a:cs typeface="Times New Roman" panose="02020603050405020304" pitchFamily="18" charset="0"/>
              </a:rPr>
              <a:t>For example, if you are creating the user registration form in lab , and you want your user to submit name, age, email id , address, password , name of college etc .. you must code (in html or java scripts) to check whether the user entered a name containing alphabets only, a valid email address and a proper address.</a:t>
            </a:r>
          </a:p>
          <a:p>
            <a:endParaRPr lang="en-IN" dirty="0"/>
          </a:p>
        </p:txBody>
      </p:sp>
    </p:spTree>
    <p:extLst>
      <p:ext uri="{BB962C8B-B14F-4D97-AF65-F5344CB8AC3E}">
        <p14:creationId xmlns:p14="http://schemas.microsoft.com/office/powerpoint/2010/main" val="1564387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F2890-9E89-7F91-9955-D0806ED7FD55}"/>
              </a:ext>
            </a:extLst>
          </p:cNvPr>
          <p:cNvSpPr>
            <a:spLocks noGrp="1"/>
          </p:cNvSpPr>
          <p:nvPr>
            <p:ph type="title"/>
          </p:nvPr>
        </p:nvSpPr>
        <p:spPr/>
        <p:txBody>
          <a:bodyPr>
            <a:noAutofit/>
          </a:bodyPr>
          <a:lstStyle/>
          <a:p>
            <a:r>
              <a:rPr lang="en-IN" sz="8000" b="1" dirty="0">
                <a:latin typeface="Times New Roman" panose="02020603050405020304" pitchFamily="18" charset="0"/>
                <a:cs typeface="Times New Roman" panose="02020603050405020304" pitchFamily="18" charset="0"/>
              </a:rPr>
              <a:t>Accessing form Data</a:t>
            </a:r>
          </a:p>
        </p:txBody>
      </p:sp>
      <p:sp>
        <p:nvSpPr>
          <p:cNvPr id="3" name="Content Placeholder 2">
            <a:extLst>
              <a:ext uri="{FF2B5EF4-FFF2-40B4-BE49-F238E27FC236}">
                <a16:creationId xmlns:a16="http://schemas.microsoft.com/office/drawing/2014/main" id="{B34CFBC9-FFB1-EED6-5C43-9B57BF3B1BD7}"/>
              </a:ext>
            </a:extLst>
          </p:cNvPr>
          <p:cNvSpPr>
            <a:spLocks noGrp="1"/>
          </p:cNvSpPr>
          <p:nvPr>
            <p:ph idx="1"/>
          </p:nvPr>
        </p:nvSpPr>
        <p:spPr>
          <a:xfrm>
            <a:off x="325121" y="2072640"/>
            <a:ext cx="11775440" cy="4629818"/>
          </a:xfrm>
        </p:spPr>
        <p:txBody>
          <a:bodyPr>
            <a:noAutofit/>
          </a:bodyPr>
          <a:lstStyle/>
          <a:p>
            <a:pPr algn="just">
              <a:lnSpc>
                <a:spcPct val="150000"/>
              </a:lnSpc>
            </a:pPr>
            <a:r>
              <a:rPr lang="en-IN" dirty="0">
                <a:latin typeface="Times New Roman" panose="02020603050405020304" pitchFamily="18" charset="0"/>
                <a:cs typeface="Times New Roman" panose="02020603050405020304" pitchFamily="18" charset="0"/>
              </a:rPr>
              <a:t>If an HTML document contains more than one forms, they can be accessed as either by “</a:t>
            </a:r>
            <a:r>
              <a:rPr lang="en-IN" b="1" dirty="0" err="1">
                <a:latin typeface="Times New Roman" panose="02020603050405020304" pitchFamily="18" charset="0"/>
                <a:cs typeface="Times New Roman" panose="02020603050405020304" pitchFamily="18" charset="0"/>
              </a:rPr>
              <a:t>document.form_name</a:t>
            </a:r>
            <a:r>
              <a:rPr lang="en-IN" b="1" dirty="0">
                <a:latin typeface="Times New Roman" panose="02020603050405020304" pitchFamily="18" charset="0"/>
                <a:cs typeface="Times New Roman" panose="02020603050405020304" pitchFamily="18" charset="0"/>
              </a:rPr>
              <a:t>” ; </a:t>
            </a:r>
            <a:r>
              <a:rPr lang="en-IN" dirty="0">
                <a:latin typeface="Times New Roman" panose="02020603050405020304" pitchFamily="18" charset="0"/>
                <a:cs typeface="Times New Roman" panose="02020603050405020304" pitchFamily="18" charset="0"/>
              </a:rPr>
              <a:t>where </a:t>
            </a:r>
            <a:r>
              <a:rPr lang="en-IN" dirty="0" err="1">
                <a:latin typeface="Times New Roman" panose="02020603050405020304" pitchFamily="18" charset="0"/>
                <a:cs typeface="Times New Roman" panose="02020603050405020304" pitchFamily="18" charset="0"/>
              </a:rPr>
              <a:t>form_name</a:t>
            </a:r>
            <a:r>
              <a:rPr lang="en-IN" dirty="0">
                <a:latin typeface="Times New Roman" panose="02020603050405020304" pitchFamily="18" charset="0"/>
                <a:cs typeface="Times New Roman" panose="02020603050405020304" pitchFamily="18" charset="0"/>
              </a:rPr>
              <a:t> is the value of the name attribute of the form element or by </a:t>
            </a:r>
            <a:r>
              <a:rPr lang="en-IN" b="1" dirty="0" err="1">
                <a:latin typeface="Times New Roman" panose="02020603050405020304" pitchFamily="18" charset="0"/>
                <a:cs typeface="Times New Roman" panose="02020603050405020304" pitchFamily="18" charset="0"/>
              </a:rPr>
              <a:t>document.forms</a:t>
            </a:r>
            <a:r>
              <a:rPr lang="en-IN" b="1" dirty="0">
                <a:latin typeface="Times New Roman" panose="02020603050405020304" pitchFamily="18" charset="0"/>
                <a:cs typeface="Times New Roman" panose="02020603050405020304" pitchFamily="18" charset="0"/>
              </a:rPr>
              <a:t>[</a:t>
            </a:r>
            <a:r>
              <a:rPr lang="en-IN" b="1" dirty="0" err="1">
                <a:latin typeface="Times New Roman" panose="02020603050405020304" pitchFamily="18" charset="0"/>
                <a:cs typeface="Times New Roman" panose="02020603050405020304" pitchFamily="18" charset="0"/>
              </a:rPr>
              <a:t>i</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where “</a:t>
            </a:r>
            <a:r>
              <a:rPr lang="en-IN" dirty="0" err="1">
                <a:latin typeface="Times New Roman" panose="02020603050405020304" pitchFamily="18" charset="0"/>
                <a:cs typeface="Times New Roman" panose="02020603050405020304" pitchFamily="18" charset="0"/>
              </a:rPr>
              <a:t>i</a:t>
            </a:r>
            <a:r>
              <a:rPr lang="en-IN" dirty="0">
                <a:latin typeface="Times New Roman" panose="02020603050405020304" pitchFamily="18" charset="0"/>
                <a:cs typeface="Times New Roman" panose="02020603050405020304" pitchFamily="18" charset="0"/>
              </a:rPr>
              <a:t>” is 0,1,2,3….. And </a:t>
            </a:r>
            <a:r>
              <a:rPr lang="en-IN" dirty="0" err="1">
                <a:latin typeface="Times New Roman" panose="02020603050405020304" pitchFamily="18" charset="0"/>
                <a:cs typeface="Times New Roman" panose="02020603050405020304" pitchFamily="18" charset="0"/>
              </a:rPr>
              <a:t>document.forms</a:t>
            </a:r>
            <a:r>
              <a:rPr lang="en-IN" dirty="0">
                <a:latin typeface="Times New Roman" panose="02020603050405020304" pitchFamily="18" charset="0"/>
                <a:cs typeface="Times New Roman" panose="02020603050405020304" pitchFamily="18" charset="0"/>
              </a:rPr>
              <a:t>[0] refers to the first form of the document, </a:t>
            </a:r>
            <a:r>
              <a:rPr lang="en-IN" dirty="0" err="1">
                <a:latin typeface="Times New Roman" panose="02020603050405020304" pitchFamily="18" charset="0"/>
                <a:cs typeface="Times New Roman" panose="02020603050405020304" pitchFamily="18" charset="0"/>
              </a:rPr>
              <a:t>document.forms</a:t>
            </a:r>
            <a:r>
              <a:rPr lang="en-IN" dirty="0">
                <a:latin typeface="Times New Roman" panose="02020603050405020304" pitchFamily="18" charset="0"/>
                <a:cs typeface="Times New Roman" panose="02020603050405020304" pitchFamily="18" charset="0"/>
              </a:rPr>
              <a:t>[1] refers to the second form of the document and so on….</a:t>
            </a:r>
          </a:p>
          <a:p>
            <a:pPr>
              <a:lnSpc>
                <a:spcPct val="150000"/>
              </a:lnSpc>
            </a:pPr>
            <a:r>
              <a:rPr lang="en-IN" dirty="0">
                <a:latin typeface="Times New Roman" panose="02020603050405020304" pitchFamily="18" charset="0"/>
                <a:cs typeface="Times New Roman" panose="02020603050405020304" pitchFamily="18" charset="0"/>
              </a:rPr>
              <a:t>Elements of a form can be accessed by “</a:t>
            </a:r>
            <a:r>
              <a:rPr lang="en-IN" dirty="0" err="1">
                <a:latin typeface="Times New Roman" panose="02020603050405020304" pitchFamily="18" charset="0"/>
                <a:cs typeface="Times New Roman" panose="02020603050405020304" pitchFamily="18" charset="0"/>
              </a:rPr>
              <a:t>document.form_name.form_element</a:t>
            </a:r>
            <a:r>
              <a:rPr lang="en-IN" dirty="0">
                <a:latin typeface="Times New Roman" panose="02020603050405020304" pitchFamily="18" charset="0"/>
                <a:cs typeface="Times New Roman" panose="02020603050405020304" pitchFamily="18" charset="0"/>
              </a:rPr>
              <a:t>”  ; where </a:t>
            </a:r>
            <a:r>
              <a:rPr lang="en-IN" dirty="0" err="1">
                <a:latin typeface="Times New Roman" panose="02020603050405020304" pitchFamily="18" charset="0"/>
                <a:cs typeface="Times New Roman" panose="02020603050405020304" pitchFamily="18" charset="0"/>
              </a:rPr>
              <a:t>form_name</a:t>
            </a:r>
            <a:r>
              <a:rPr lang="en-IN" dirty="0">
                <a:latin typeface="Times New Roman" panose="02020603050405020304" pitchFamily="18" charset="0"/>
                <a:cs typeface="Times New Roman" panose="02020603050405020304" pitchFamily="18" charset="0"/>
              </a:rPr>
              <a:t> is the value of the name attribute of the form element, </a:t>
            </a:r>
            <a:r>
              <a:rPr lang="en-IN" dirty="0" err="1">
                <a:latin typeface="Times New Roman" panose="02020603050405020304" pitchFamily="18" charset="0"/>
                <a:cs typeface="Times New Roman" panose="02020603050405020304" pitchFamily="18" charset="0"/>
              </a:rPr>
              <a:t>form_element</a:t>
            </a:r>
            <a:r>
              <a:rPr lang="en-IN" dirty="0">
                <a:latin typeface="Times New Roman" panose="02020603050405020304" pitchFamily="18" charset="0"/>
                <a:cs typeface="Times New Roman" panose="02020603050405020304" pitchFamily="18" charset="0"/>
              </a:rPr>
              <a:t> is the value of the name attribute of the form’s element.</a:t>
            </a:r>
          </a:p>
        </p:txBody>
      </p:sp>
    </p:spTree>
    <p:extLst>
      <p:ext uri="{BB962C8B-B14F-4D97-AF65-F5344CB8AC3E}">
        <p14:creationId xmlns:p14="http://schemas.microsoft.com/office/powerpoint/2010/main" val="2752996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86216-A02B-D0CA-D413-891D3755B5F4}"/>
              </a:ext>
            </a:extLst>
          </p:cNvPr>
          <p:cNvSpPr>
            <a:spLocks noGrp="1"/>
          </p:cNvSpPr>
          <p:nvPr>
            <p:ph type="title"/>
          </p:nvPr>
        </p:nvSpPr>
        <p:spPr/>
        <p:txBody>
          <a:bodyPr>
            <a:normAutofit/>
          </a:bodyPr>
          <a:lstStyle/>
          <a:p>
            <a:r>
              <a:rPr lang="en-IN" sz="6600" b="1" dirty="0">
                <a:latin typeface="Times New Roman" panose="02020603050405020304" pitchFamily="18" charset="0"/>
                <a:cs typeface="Times New Roman" panose="02020603050405020304" pitchFamily="18" charset="0"/>
              </a:rPr>
              <a:t>Checking for non-empty</a:t>
            </a:r>
          </a:p>
        </p:txBody>
      </p:sp>
      <p:sp>
        <p:nvSpPr>
          <p:cNvPr id="3" name="Content Placeholder 2">
            <a:extLst>
              <a:ext uri="{FF2B5EF4-FFF2-40B4-BE49-F238E27FC236}">
                <a16:creationId xmlns:a16="http://schemas.microsoft.com/office/drawing/2014/main" id="{8D592C5A-6F88-41D2-D61A-A0D7AF677874}"/>
              </a:ext>
            </a:extLst>
          </p:cNvPr>
          <p:cNvSpPr>
            <a:spLocks noGrp="1"/>
          </p:cNvSpPr>
          <p:nvPr>
            <p:ph idx="1"/>
          </p:nvPr>
        </p:nvSpPr>
        <p:spPr>
          <a:xfrm>
            <a:off x="1" y="2045616"/>
            <a:ext cx="11764652" cy="4666269"/>
          </a:xfrm>
        </p:spPr>
        <p:txBody>
          <a:bodyPr/>
          <a:lstStyle/>
          <a:p>
            <a:pPr algn="just">
              <a:lnSpc>
                <a:spcPct val="150000"/>
              </a:lnSpc>
            </a:pPr>
            <a:r>
              <a:rPr lang="en-IN" dirty="0">
                <a:latin typeface="+mj-lt"/>
              </a:rPr>
              <a:t>The following function can be used to check whether the user has entered anything in a given field. Blank fields indicate 2 kinds of values. A zero length string or NULL value.</a:t>
            </a:r>
          </a:p>
          <a:p>
            <a:pPr algn="just">
              <a:lnSpc>
                <a:spcPct val="150000"/>
              </a:lnSpc>
            </a:pPr>
            <a:r>
              <a:rPr lang="en-IN" dirty="0" err="1">
                <a:latin typeface="+mj-lt"/>
              </a:rPr>
              <a:t>Eg</a:t>
            </a:r>
            <a:r>
              <a:rPr lang="en-IN" dirty="0">
                <a:latin typeface="+mj-lt"/>
              </a:rPr>
              <a:t>:</a:t>
            </a:r>
          </a:p>
          <a:p>
            <a:pPr marL="0" indent="0" algn="just">
              <a:lnSpc>
                <a:spcPct val="150000"/>
              </a:lnSpc>
              <a:buNone/>
            </a:pPr>
            <a:r>
              <a:rPr lang="en-IN" dirty="0">
                <a:latin typeface="+mj-lt"/>
              </a:rPr>
              <a:t>Function required()</a:t>
            </a:r>
          </a:p>
          <a:p>
            <a:pPr marL="0" indent="0" algn="just">
              <a:lnSpc>
                <a:spcPct val="150000"/>
              </a:lnSpc>
              <a:buNone/>
            </a:pPr>
            <a:r>
              <a:rPr lang="en-IN" dirty="0">
                <a:latin typeface="+mj-lt"/>
              </a:rPr>
              <a:t>{</a:t>
            </a:r>
          </a:p>
          <a:p>
            <a:pPr marL="0" indent="0" algn="just">
              <a:lnSpc>
                <a:spcPct val="150000"/>
              </a:lnSpc>
              <a:buNone/>
            </a:pPr>
            <a:r>
              <a:rPr lang="en-IN" dirty="0">
                <a:latin typeface="+mj-lt"/>
              </a:rPr>
              <a:t>var </a:t>
            </a:r>
            <a:r>
              <a:rPr lang="en-IN" dirty="0" err="1">
                <a:latin typeface="+mj-lt"/>
              </a:rPr>
              <a:t>empt</a:t>
            </a:r>
            <a:r>
              <a:rPr lang="en-IN" dirty="0">
                <a:latin typeface="+mj-lt"/>
              </a:rPr>
              <a:t>=</a:t>
            </a:r>
            <a:r>
              <a:rPr lang="en-IN" dirty="0" err="1">
                <a:latin typeface="+mj-lt"/>
              </a:rPr>
              <a:t>doc.forms</a:t>
            </a:r>
            <a:r>
              <a:rPr lang="en-IN" dirty="0">
                <a:latin typeface="+mj-lt"/>
              </a:rPr>
              <a:t>[“form1”][“text1”].value;</a:t>
            </a:r>
          </a:p>
          <a:p>
            <a:pPr marL="0" indent="0" algn="just">
              <a:lnSpc>
                <a:spcPct val="150000"/>
              </a:lnSpc>
              <a:buNone/>
            </a:pPr>
            <a:endParaRPr lang="en-IN" dirty="0">
              <a:latin typeface="+mj-lt"/>
            </a:endParaRPr>
          </a:p>
        </p:txBody>
      </p:sp>
    </p:spTree>
    <p:extLst>
      <p:ext uri="{BB962C8B-B14F-4D97-AF65-F5344CB8AC3E}">
        <p14:creationId xmlns:p14="http://schemas.microsoft.com/office/powerpoint/2010/main" val="2805154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C034B-DD60-3C86-C71F-687D5173B43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F57CFB-409F-F2BD-AC7F-CFFF5517F80F}"/>
              </a:ext>
            </a:extLst>
          </p:cNvPr>
          <p:cNvSpPr>
            <a:spLocks noGrp="1"/>
          </p:cNvSpPr>
          <p:nvPr>
            <p:ph idx="1"/>
          </p:nvPr>
        </p:nvSpPr>
        <p:spPr>
          <a:xfrm>
            <a:off x="141403" y="2007908"/>
            <a:ext cx="11858920" cy="4694549"/>
          </a:xfrm>
        </p:spPr>
        <p:txBody>
          <a:bodyPr>
            <a:normAutofit lnSpcReduction="10000"/>
          </a:bodyPr>
          <a:lstStyle/>
          <a:p>
            <a:pPr marL="0" indent="0">
              <a:buNone/>
            </a:pPr>
            <a:r>
              <a:rPr lang="en-IN" dirty="0"/>
              <a:t>If(</a:t>
            </a:r>
            <a:r>
              <a:rPr lang="en-IN" dirty="0" err="1"/>
              <a:t>empt</a:t>
            </a:r>
            <a:r>
              <a:rPr lang="en-IN" dirty="0"/>
              <a:t>==“”)</a:t>
            </a:r>
          </a:p>
          <a:p>
            <a:pPr marL="0" indent="0">
              <a:buNone/>
            </a:pPr>
            <a:r>
              <a:rPr lang="en-IN" dirty="0"/>
              <a:t>{</a:t>
            </a:r>
          </a:p>
          <a:p>
            <a:pPr marL="0" indent="0">
              <a:buNone/>
            </a:pPr>
            <a:r>
              <a:rPr lang="en-IN" dirty="0"/>
              <a:t>alert(“Pls enter a value”);</a:t>
            </a:r>
          </a:p>
          <a:p>
            <a:pPr marL="0" indent="0">
              <a:buNone/>
            </a:pPr>
            <a:r>
              <a:rPr lang="en-IN" dirty="0"/>
              <a:t>return false;</a:t>
            </a:r>
          </a:p>
          <a:p>
            <a:pPr marL="0" indent="0">
              <a:buNone/>
            </a:pPr>
            <a:r>
              <a:rPr lang="en-IN" dirty="0"/>
              <a:t>}</a:t>
            </a:r>
          </a:p>
          <a:p>
            <a:pPr marL="0" indent="0">
              <a:buNone/>
            </a:pPr>
            <a:r>
              <a:rPr lang="en-IN" dirty="0"/>
              <a:t>else</a:t>
            </a:r>
          </a:p>
          <a:p>
            <a:pPr marL="0" indent="0">
              <a:buNone/>
            </a:pPr>
            <a:r>
              <a:rPr lang="en-IN" dirty="0"/>
              <a:t>{</a:t>
            </a:r>
          </a:p>
          <a:p>
            <a:pPr marL="0" indent="0">
              <a:buNone/>
            </a:pPr>
            <a:r>
              <a:rPr lang="en-IN" dirty="0"/>
              <a:t>alert(“Code has accepted: u can try another”);</a:t>
            </a:r>
          </a:p>
          <a:p>
            <a:pPr marL="0" indent="0">
              <a:buNone/>
            </a:pPr>
            <a:r>
              <a:rPr lang="en-IN" dirty="0"/>
              <a:t>return true;</a:t>
            </a:r>
          </a:p>
          <a:p>
            <a:pPr marL="0" indent="0">
              <a:buNone/>
            </a:pPr>
            <a:r>
              <a:rPr lang="en-IN" dirty="0"/>
              <a:t>}</a:t>
            </a:r>
          </a:p>
          <a:p>
            <a:pPr marL="0" indent="0">
              <a:buNone/>
            </a:pPr>
            <a:r>
              <a:rPr lang="en-IN" dirty="0"/>
              <a:t>}</a:t>
            </a:r>
          </a:p>
        </p:txBody>
      </p:sp>
    </p:spTree>
    <p:extLst>
      <p:ext uri="{BB962C8B-B14F-4D97-AF65-F5344CB8AC3E}">
        <p14:creationId xmlns:p14="http://schemas.microsoft.com/office/powerpoint/2010/main" val="3246336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6A4F2-62EA-4560-6AD0-218714AEBA6E}"/>
              </a:ext>
            </a:extLst>
          </p:cNvPr>
          <p:cNvSpPr>
            <a:spLocks noGrp="1"/>
          </p:cNvSpPr>
          <p:nvPr>
            <p:ph type="title"/>
          </p:nvPr>
        </p:nvSpPr>
        <p:spPr/>
        <p:txBody>
          <a:bodyPr>
            <a:normAutofit/>
          </a:bodyPr>
          <a:lstStyle/>
          <a:p>
            <a:r>
              <a:rPr lang="en-IN" sz="6000" b="1" dirty="0">
                <a:latin typeface="Times New Roman" panose="02020603050405020304" pitchFamily="18" charset="0"/>
                <a:cs typeface="Times New Roman" panose="02020603050405020304" pitchFamily="18" charset="0"/>
              </a:rPr>
              <a:t>Checking for all Letters</a:t>
            </a:r>
          </a:p>
        </p:txBody>
      </p:sp>
      <p:sp>
        <p:nvSpPr>
          <p:cNvPr id="3" name="Content Placeholder 2">
            <a:extLst>
              <a:ext uri="{FF2B5EF4-FFF2-40B4-BE49-F238E27FC236}">
                <a16:creationId xmlns:a16="http://schemas.microsoft.com/office/drawing/2014/main" id="{D635AD65-57A8-B34C-5495-9ED4164F9748}"/>
              </a:ext>
            </a:extLst>
          </p:cNvPr>
          <p:cNvSpPr>
            <a:spLocks noGrp="1"/>
          </p:cNvSpPr>
          <p:nvPr>
            <p:ph idx="1"/>
          </p:nvPr>
        </p:nvSpPr>
        <p:spPr>
          <a:xfrm>
            <a:off x="188536" y="2102177"/>
            <a:ext cx="11802359" cy="4609708"/>
          </a:xfrm>
        </p:spPr>
        <p:txBody>
          <a:bodyPr>
            <a:normAutofit/>
          </a:bodyPr>
          <a:lstStyle/>
          <a:p>
            <a:pPr>
              <a:lnSpc>
                <a:spcPct val="150000"/>
              </a:lnSpc>
            </a:pPr>
            <a:r>
              <a:rPr lang="en-IN" dirty="0">
                <a:latin typeface="Times New Roman" panose="02020603050405020304" pitchFamily="18" charset="0"/>
                <a:cs typeface="Times New Roman" panose="02020603050405020304" pitchFamily="18" charset="0"/>
              </a:rPr>
              <a:t>We know that, to get a string contains only letters (both uppercases or lowercases).</a:t>
            </a:r>
          </a:p>
          <a:p>
            <a:pPr>
              <a:lnSpc>
                <a:spcPct val="150000"/>
              </a:lnSpc>
            </a:pPr>
            <a:r>
              <a:rPr lang="en-IN" dirty="0">
                <a:latin typeface="Times New Roman" panose="02020603050405020304" pitchFamily="18" charset="0"/>
                <a:cs typeface="Times New Roman" panose="02020603050405020304" pitchFamily="18" charset="0"/>
              </a:rPr>
              <a:t>We use a regular expressions (/^[A-Za-z]+$/) which allows only letters.</a:t>
            </a:r>
          </a:p>
          <a:p>
            <a:pPr>
              <a:lnSpc>
                <a:spcPct val="150000"/>
              </a:lnSpc>
            </a:pPr>
            <a:r>
              <a:rPr lang="en-IN" dirty="0">
                <a:latin typeface="Times New Roman" panose="02020603050405020304" pitchFamily="18" charset="0"/>
                <a:cs typeface="Times New Roman" panose="02020603050405020304" pitchFamily="18" charset="0"/>
              </a:rPr>
              <a:t>Next the match() method of string object is used to match the said regular expression against the input value.</a:t>
            </a:r>
          </a:p>
          <a:p>
            <a:pPr>
              <a:lnSpc>
                <a:spcPct val="150000"/>
              </a:lnSpc>
            </a:pPr>
            <a:r>
              <a:rPr lang="en-IN" dirty="0" err="1">
                <a:latin typeface="Times New Roman" panose="02020603050405020304" pitchFamily="18" charset="0"/>
                <a:cs typeface="Times New Roman" panose="02020603050405020304" pitchFamily="18" charset="0"/>
              </a:rPr>
              <a:t>Eg</a:t>
            </a:r>
            <a:r>
              <a:rPr lang="en-IN" dirty="0">
                <a:latin typeface="Times New Roman" panose="02020603050405020304" pitchFamily="18" charset="0"/>
                <a:cs typeface="Times New Roman" panose="02020603050405020304" pitchFamily="18" charset="0"/>
              </a:rPr>
              <a:t>:</a:t>
            </a:r>
          </a:p>
          <a:p>
            <a:pPr marL="0" indent="0">
              <a:lnSpc>
                <a:spcPct val="150000"/>
              </a:lnSpc>
              <a:buNone/>
            </a:pPr>
            <a:r>
              <a:rPr lang="en-IN" dirty="0">
                <a:latin typeface="Times New Roman" panose="02020603050405020304" pitchFamily="18" charset="0"/>
                <a:cs typeface="Times New Roman" panose="02020603050405020304" pitchFamily="18" charset="0"/>
              </a:rPr>
              <a:t>function </a:t>
            </a:r>
            <a:r>
              <a:rPr lang="en-IN" dirty="0" err="1">
                <a:latin typeface="Times New Roman" panose="02020603050405020304" pitchFamily="18" charset="0"/>
                <a:cs typeface="Times New Roman" panose="02020603050405020304" pitchFamily="18" charset="0"/>
              </a:rPr>
              <a:t>allLetter</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inputtxt</a:t>
            </a:r>
            <a:r>
              <a:rPr lang="en-IN" dirty="0">
                <a:latin typeface="Times New Roman" panose="02020603050405020304" pitchFamily="18" charset="0"/>
                <a:cs typeface="Times New Roman" panose="02020603050405020304" pitchFamily="18" charset="0"/>
              </a:rPr>
              <a:t>)</a:t>
            </a:r>
          </a:p>
          <a:p>
            <a:pPr marL="0" indent="0">
              <a:lnSpc>
                <a:spcPct val="150000"/>
              </a:lnSpc>
              <a:buNone/>
            </a:pPr>
            <a:r>
              <a:rPr lang="en-IN" dirty="0">
                <a:latin typeface="Times New Roman" panose="02020603050405020304" pitchFamily="18" charset="0"/>
                <a:cs typeface="Times New Roman" panose="02020603050405020304" pitchFamily="18" charset="0"/>
              </a:rPr>
              <a:t>{</a:t>
            </a:r>
          </a:p>
          <a:p>
            <a:pPr marL="0" indent="0">
              <a:lnSpc>
                <a:spcPct val="150000"/>
              </a:lnSpc>
              <a:buNone/>
            </a:pPr>
            <a:endParaRPr lang="en-IN" dirty="0">
              <a:latin typeface="Times New Roman" panose="02020603050405020304" pitchFamily="18" charset="0"/>
              <a:cs typeface="Times New Roman" panose="02020603050405020304" pitchFamily="18" charset="0"/>
            </a:endParaRPr>
          </a:p>
          <a:p>
            <a:pPr marL="0" indent="0">
              <a:lnSpc>
                <a:spcPct val="150000"/>
              </a:lnSpc>
              <a:buNone/>
            </a:pPr>
            <a:endParaRPr lang="en-IN" dirty="0">
              <a:latin typeface="Times New Roman" panose="02020603050405020304" pitchFamily="18" charset="0"/>
              <a:cs typeface="Times New Roman" panose="02020603050405020304" pitchFamily="18" charset="0"/>
            </a:endParaRPr>
          </a:p>
          <a:p>
            <a:pPr marL="0" indent="0">
              <a:lnSpc>
                <a:spcPct val="150000"/>
              </a:lnSpc>
              <a:buNone/>
            </a:pPr>
            <a:endParaRPr lang="en-IN" dirty="0">
              <a:latin typeface="Times New Roman" panose="02020603050405020304" pitchFamily="18" charset="0"/>
              <a:cs typeface="Times New Roman" panose="02020603050405020304" pitchFamily="18" charset="0"/>
            </a:endParaRPr>
          </a:p>
          <a:p>
            <a:pPr marL="0" indent="0">
              <a:lnSpc>
                <a:spcPct val="150000"/>
              </a:lnSpc>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312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0363D-19CE-5019-98C5-709EDB036B5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1FD752C-23F8-04A7-F688-B5CCB9BE3100}"/>
              </a:ext>
            </a:extLst>
          </p:cNvPr>
          <p:cNvSpPr>
            <a:spLocks noGrp="1"/>
          </p:cNvSpPr>
          <p:nvPr>
            <p:ph idx="1"/>
          </p:nvPr>
        </p:nvSpPr>
        <p:spPr>
          <a:xfrm>
            <a:off x="216817" y="2092751"/>
            <a:ext cx="11689238" cy="4619134"/>
          </a:xfrm>
        </p:spPr>
        <p:txBody>
          <a:bodyPr>
            <a:normAutofit lnSpcReduction="10000"/>
          </a:bodyPr>
          <a:lstStyle/>
          <a:p>
            <a:pPr marL="0" indent="0">
              <a:lnSpc>
                <a:spcPct val="100000"/>
              </a:lnSpc>
              <a:buNone/>
            </a:pPr>
            <a:r>
              <a:rPr lang="en-IN" dirty="0">
                <a:latin typeface="Times New Roman" panose="02020603050405020304" pitchFamily="18" charset="0"/>
                <a:cs typeface="Times New Roman" panose="02020603050405020304" pitchFamily="18" charset="0"/>
              </a:rPr>
              <a:t>var letters=/^[A-Za-z]+$/;</a:t>
            </a:r>
          </a:p>
          <a:p>
            <a:pPr marL="0" indent="0">
              <a:lnSpc>
                <a:spcPct val="100000"/>
              </a:lnSpc>
              <a:buNone/>
            </a:pPr>
            <a:r>
              <a:rPr lang="en-IN" dirty="0">
                <a:latin typeface="Times New Roman" panose="02020603050405020304" pitchFamily="18" charset="0"/>
                <a:cs typeface="Times New Roman" panose="02020603050405020304" pitchFamily="18" charset="0"/>
              </a:rPr>
              <a:t>if(</a:t>
            </a:r>
            <a:r>
              <a:rPr lang="en-IN" dirty="0" err="1">
                <a:latin typeface="Times New Roman" panose="02020603050405020304" pitchFamily="18" charset="0"/>
                <a:cs typeface="Times New Roman" panose="02020603050405020304" pitchFamily="18" charset="0"/>
              </a:rPr>
              <a:t>inputtxt.value.match</a:t>
            </a:r>
            <a:r>
              <a:rPr lang="en-IN" dirty="0">
                <a:latin typeface="Times New Roman" panose="02020603050405020304" pitchFamily="18" charset="0"/>
                <a:cs typeface="Times New Roman" panose="02020603050405020304" pitchFamily="18" charset="0"/>
              </a:rPr>
              <a:t>(letters))</a:t>
            </a:r>
          </a:p>
          <a:p>
            <a:pPr marL="0" indent="0">
              <a:lnSpc>
                <a:spcPct val="100000"/>
              </a:lnSpc>
              <a:buNone/>
            </a:pPr>
            <a:r>
              <a:rPr lang="en-IN" dirty="0">
                <a:latin typeface="Times New Roman" panose="02020603050405020304" pitchFamily="18" charset="0"/>
                <a:cs typeface="Times New Roman" panose="02020603050405020304" pitchFamily="18" charset="0"/>
              </a:rPr>
              <a:t>{</a:t>
            </a:r>
          </a:p>
          <a:p>
            <a:pPr marL="0" indent="0">
              <a:lnSpc>
                <a:spcPct val="100000"/>
              </a:lnSpc>
              <a:buNone/>
            </a:pPr>
            <a:r>
              <a:rPr lang="en-IN" dirty="0">
                <a:latin typeface="Times New Roman" panose="02020603050405020304" pitchFamily="18" charset="0"/>
                <a:cs typeface="Times New Roman" panose="02020603050405020304" pitchFamily="18" charset="0"/>
              </a:rPr>
              <a:t>return true;</a:t>
            </a:r>
          </a:p>
          <a:p>
            <a:pPr marL="0" indent="0">
              <a:lnSpc>
                <a:spcPct val="100000"/>
              </a:lnSpc>
              <a:buNone/>
            </a:pPr>
            <a:r>
              <a:rPr lang="en-IN" dirty="0">
                <a:latin typeface="Times New Roman" panose="02020603050405020304" pitchFamily="18" charset="0"/>
                <a:cs typeface="Times New Roman" panose="02020603050405020304" pitchFamily="18" charset="0"/>
              </a:rPr>
              <a:t>}</a:t>
            </a:r>
          </a:p>
          <a:p>
            <a:pPr marL="0" indent="0">
              <a:lnSpc>
                <a:spcPct val="100000"/>
              </a:lnSpc>
              <a:buNone/>
            </a:pPr>
            <a:r>
              <a:rPr lang="en-IN" dirty="0">
                <a:latin typeface="Times New Roman" panose="02020603050405020304" pitchFamily="18" charset="0"/>
                <a:cs typeface="Times New Roman" panose="02020603050405020304" pitchFamily="18" charset="0"/>
              </a:rPr>
              <a:t>else</a:t>
            </a:r>
          </a:p>
          <a:p>
            <a:pPr marL="0" indent="0">
              <a:lnSpc>
                <a:spcPct val="100000"/>
              </a:lnSpc>
              <a:buNone/>
            </a:pPr>
            <a:r>
              <a:rPr lang="en-IN" dirty="0">
                <a:latin typeface="Times New Roman" panose="02020603050405020304" pitchFamily="18" charset="0"/>
                <a:cs typeface="Times New Roman" panose="02020603050405020304" pitchFamily="18" charset="0"/>
              </a:rPr>
              <a:t>{</a:t>
            </a:r>
          </a:p>
          <a:p>
            <a:pPr marL="0" indent="0">
              <a:lnSpc>
                <a:spcPct val="100000"/>
              </a:lnSpc>
              <a:buNone/>
            </a:pPr>
            <a:r>
              <a:rPr lang="en-IN" dirty="0">
                <a:latin typeface="Times New Roman" panose="02020603050405020304" pitchFamily="18" charset="0"/>
                <a:cs typeface="Times New Roman" panose="02020603050405020304" pitchFamily="18" charset="0"/>
              </a:rPr>
              <a:t>alert(“message”);</a:t>
            </a:r>
          </a:p>
          <a:p>
            <a:pPr marL="0" indent="0">
              <a:lnSpc>
                <a:spcPct val="100000"/>
              </a:lnSpc>
              <a:buNone/>
            </a:pPr>
            <a:r>
              <a:rPr lang="en-IN" dirty="0">
                <a:latin typeface="Times New Roman" panose="02020603050405020304" pitchFamily="18" charset="0"/>
                <a:cs typeface="Times New Roman" panose="02020603050405020304" pitchFamily="18" charset="0"/>
              </a:rPr>
              <a:t>return false;</a:t>
            </a:r>
          </a:p>
          <a:p>
            <a:pPr marL="0" indent="0">
              <a:lnSpc>
                <a:spcPct val="100000"/>
              </a:lnSpc>
              <a:buNone/>
            </a:pPr>
            <a:r>
              <a:rPr lang="en-IN" dirty="0">
                <a:latin typeface="Times New Roman" panose="02020603050405020304" pitchFamily="18" charset="0"/>
                <a:cs typeface="Times New Roman" panose="02020603050405020304" pitchFamily="18" charset="0"/>
              </a:rPr>
              <a:t>} }</a:t>
            </a:r>
          </a:p>
          <a:p>
            <a:pPr marL="0" indent="0">
              <a:lnSpc>
                <a:spcPct val="100000"/>
              </a:lnSpc>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60691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advClick="0">
        <p15:prstTrans prst="origami"/>
      </p:transition>
    </mc:Choice>
    <mc:Fallback xmlns="">
      <p:transition spd="slow" advClick="0">
        <p:fade/>
      </p:transition>
    </mc:Fallback>
  </mc:AlternateContent>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123</TotalTime>
  <Words>921</Words>
  <Application>Microsoft Office PowerPoint</Application>
  <PresentationFormat>Widescreen</PresentationFormat>
  <Paragraphs>101</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Broadway</vt:lpstr>
      <vt:lpstr>Gill Sans Ultra Bold</vt:lpstr>
      <vt:lpstr>Times New Roman</vt:lpstr>
      <vt:lpstr>Trebuchet MS</vt:lpstr>
      <vt:lpstr>Berlin</vt:lpstr>
      <vt:lpstr>FORM VALIDATION</vt:lpstr>
      <vt:lpstr>Introduction</vt:lpstr>
      <vt:lpstr>PowerPoint Presentation</vt:lpstr>
      <vt:lpstr>PowerPoint Presentation</vt:lpstr>
      <vt:lpstr>Accessing form Data</vt:lpstr>
      <vt:lpstr>Checking for non-empty</vt:lpstr>
      <vt:lpstr>PowerPoint Presentation</vt:lpstr>
      <vt:lpstr>Checking for all Letters</vt:lpstr>
      <vt:lpstr>PowerPoint Presentation</vt:lpstr>
      <vt:lpstr>Checking for all Numbers</vt:lpstr>
      <vt:lpstr>PowerPoint Presentation</vt:lpstr>
      <vt:lpstr>Phone no. Validation</vt:lpstr>
      <vt:lpstr>PowerPoint Presentation</vt:lpstr>
      <vt:lpstr>Email Validation</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 VALIDATION</dc:title>
  <dc:creator>Bijali Jayalakshmi Jayan</dc:creator>
  <cp:lastModifiedBy>Bijali Jayalakshmi Jayan</cp:lastModifiedBy>
  <cp:revision>7</cp:revision>
  <dcterms:created xsi:type="dcterms:W3CDTF">2022-11-08T15:01:22Z</dcterms:created>
  <dcterms:modified xsi:type="dcterms:W3CDTF">2022-11-08T17:25:48Z</dcterms:modified>
</cp:coreProperties>
</file>